
<file path=[Content_Types].xml><?xml version="1.0" encoding="utf-8"?>
<Types xmlns="http://schemas.openxmlformats.org/package/2006/content-types">
  <Default Extension="png" ContentType="image/png"/>
  <Default Extension="bin" ContentType="image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1" r:id="rId3"/>
    <p:sldId id="257" r:id="rId4"/>
    <p:sldId id="262" r:id="rId5"/>
    <p:sldId id="259" r:id="rId6"/>
    <p:sldId id="258" r:id="rId7"/>
    <p:sldId id="265" r:id="rId8"/>
    <p:sldId id="261" r:id="rId9"/>
    <p:sldId id="264" r:id="rId10"/>
    <p:sldId id="280" r:id="rId11"/>
    <p:sldId id="281" r:id="rId12"/>
    <p:sldId id="283" r:id="rId13"/>
    <p:sldId id="268" r:id="rId14"/>
    <p:sldId id="269" r:id="rId15"/>
    <p:sldId id="266" r:id="rId16"/>
    <p:sldId id="267" r:id="rId17"/>
    <p:sldId id="284" r:id="rId18"/>
    <p:sldId id="270" r:id="rId19"/>
    <p:sldId id="276" r:id="rId20"/>
    <p:sldId id="275" r:id="rId21"/>
    <p:sldId id="274" r:id="rId22"/>
    <p:sldId id="277" r:id="rId23"/>
    <p:sldId id="278" r:id="rId24"/>
    <p:sldId id="273" r:id="rId25"/>
    <p:sldId id="285" r:id="rId26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1604"/>
    <a:srgbClr val="310326"/>
    <a:srgbClr val="990099"/>
    <a:srgbClr val="CC66FF"/>
    <a:srgbClr val="FF3300"/>
    <a:srgbClr val="FF9900"/>
    <a:srgbClr val="CC00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419F08-FDA7-4ACD-BF4F-F39EDB4B853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6364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54F75-9452-4D7C-A019-469E0EE0812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4431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661AF-7D07-42BD-A522-325B05CE2D5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1219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76DFA4-449F-4852-9186-92196EB55B1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932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FA3B7-17BF-4AD7-A5E9-3FA72EDC0A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42400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7FDD0-FDD9-4845-A3B1-D7BDBBBB819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51865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62B63-42C5-426B-BB08-9444822B6BF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2709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9A0D1-0727-4687-A91C-3E1B738A70F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219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91C77A-A0DC-4254-9FD1-D13387CFB49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457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237DA-8001-4C45-84A7-541582841BC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21201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B87EC-BF6B-4042-A1AA-53367F3F443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6044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0359E-EE2D-48A1-97F1-629424FF366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1082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6E8BA5-6484-494B-8C46-1B2463C3FDB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24352;&#38597;&#31456;\20051020531719027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audio" Target="../media/audio6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7" Type="http://schemas.openxmlformats.org/officeDocument/2006/relationships/image" Target="../media/image18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audio" Target="../media/audio10.wav"/><Relationship Id="rId4" Type="http://schemas.openxmlformats.org/officeDocument/2006/relationships/audio" Target="../media/audio9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audio" Target="../media/audio7.wav"/><Relationship Id="rId4" Type="http://schemas.openxmlformats.org/officeDocument/2006/relationships/audio" Target="../media/audio5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24352;&#38597;&#31456;\&#25925;&#20065;&#30340;&#21407;&#39118;&#26223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8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4.png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1" name="Picture 1035" descr="草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20051020531719027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5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wha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371600"/>
            <a:ext cx="69691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962400" y="1624013"/>
            <a:ext cx="53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800" b="1">
                <a:solidFill>
                  <a:srgbClr val="0000FF"/>
                </a:solidFill>
              </a:rPr>
              <a:t>＋</a:t>
            </a:r>
          </a:p>
        </p:txBody>
      </p:sp>
      <p:pic>
        <p:nvPicPr>
          <p:cNvPr id="32773" name="Picture 5" descr="wha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371600"/>
            <a:ext cx="76041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962400" y="2286000"/>
            <a:ext cx="549275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algn="l"/>
            <a:r>
              <a:rPr lang="en-US" altLang="zh-CN" b="1">
                <a:solidFill>
                  <a:srgbClr val="0000FF"/>
                </a:solidFill>
                <a:cs typeface="Times New Roman" panose="02020603050405020304" pitchFamily="18" charset="0"/>
              </a:rPr>
              <a:t>=&gt;</a:t>
            </a:r>
            <a:endParaRPr lang="en-US" altLang="zh-CN" b="1">
              <a:solidFill>
                <a:srgbClr val="0000FF"/>
              </a:solidFill>
            </a:endParaRPr>
          </a:p>
        </p:txBody>
      </p:sp>
      <p:grpSp>
        <p:nvGrpSpPr>
          <p:cNvPr id="32775" name="Group 7"/>
          <p:cNvGrpSpPr>
            <a:grpSpLocks/>
          </p:cNvGrpSpPr>
          <p:nvPr/>
        </p:nvGrpSpPr>
        <p:grpSpPr bwMode="auto">
          <a:xfrm>
            <a:off x="0" y="2743200"/>
            <a:ext cx="9144000" cy="914400"/>
            <a:chOff x="0" y="2016"/>
            <a:chExt cx="5760" cy="576"/>
          </a:xfrm>
        </p:grpSpPr>
        <p:pic>
          <p:nvPicPr>
            <p:cNvPr id="32776" name="Picture 8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77" name="Picture 9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78" name="Picture 10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79" name="Picture 11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80" name="Picture 12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81" name="Picture 13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82" name="Picture 14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83" name="Picture 15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84" name="Picture 16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85" name="Picture 17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86" name="Picture 18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87" name="Picture 19" descr="wha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1" y="2016"/>
              <a:ext cx="439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457200" y="3657600"/>
            <a:ext cx="5492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algn="l"/>
            <a:r>
              <a:rPr lang="en-US" altLang="zh-CN" b="1">
                <a:solidFill>
                  <a:srgbClr val="0000FF"/>
                </a:solidFill>
                <a:cs typeface="Times New Roman" panose="02020603050405020304" pitchFamily="18" charset="0"/>
              </a:rPr>
              <a:t>=&gt;</a:t>
            </a:r>
            <a:endParaRPr lang="en-US" altLang="zh-CN"/>
          </a:p>
        </p:txBody>
      </p:sp>
      <p:sp>
        <p:nvSpPr>
          <p:cNvPr id="32789" name="Text Box 21"/>
          <p:cNvSpPr txBox="1">
            <a:spLocks noChangeArrowheads="1"/>
          </p:cNvSpPr>
          <p:nvPr/>
        </p:nvSpPr>
        <p:spPr bwMode="auto">
          <a:xfrm>
            <a:off x="1981200" y="3657600"/>
            <a:ext cx="5492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algn="l"/>
            <a:r>
              <a:rPr lang="en-US" altLang="zh-CN" b="1">
                <a:solidFill>
                  <a:srgbClr val="0000FF"/>
                </a:solidFill>
                <a:cs typeface="Times New Roman" panose="02020603050405020304" pitchFamily="18" charset="0"/>
              </a:rPr>
              <a:t>=&gt;</a:t>
            </a:r>
            <a:endParaRPr lang="en-US" altLang="zh-CN"/>
          </a:p>
        </p:txBody>
      </p:sp>
      <p:sp>
        <p:nvSpPr>
          <p:cNvPr id="32790" name="Text Box 22"/>
          <p:cNvSpPr txBox="1">
            <a:spLocks noChangeArrowheads="1"/>
          </p:cNvSpPr>
          <p:nvPr/>
        </p:nvSpPr>
        <p:spPr bwMode="auto">
          <a:xfrm>
            <a:off x="3505200" y="3657600"/>
            <a:ext cx="5492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algn="l"/>
            <a:r>
              <a:rPr lang="en-US" altLang="zh-CN" b="1">
                <a:solidFill>
                  <a:srgbClr val="0000FF"/>
                </a:solidFill>
                <a:cs typeface="Times New Roman" panose="02020603050405020304" pitchFamily="18" charset="0"/>
              </a:rPr>
              <a:t>=&gt;</a:t>
            </a:r>
            <a:endParaRPr lang="en-US" altLang="zh-CN"/>
          </a:p>
        </p:txBody>
      </p:sp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5029200" y="3657600"/>
            <a:ext cx="5492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algn="l"/>
            <a:r>
              <a:rPr lang="en-US" altLang="zh-CN" b="1">
                <a:solidFill>
                  <a:srgbClr val="0000FF"/>
                </a:solidFill>
                <a:cs typeface="Times New Roman" panose="02020603050405020304" pitchFamily="18" charset="0"/>
              </a:rPr>
              <a:t>=&gt;</a:t>
            </a:r>
            <a:endParaRPr lang="en-US" altLang="zh-CN"/>
          </a:p>
        </p:txBody>
      </p:sp>
      <p:sp>
        <p:nvSpPr>
          <p:cNvPr id="32792" name="Text Box 24"/>
          <p:cNvSpPr txBox="1">
            <a:spLocks noChangeArrowheads="1"/>
          </p:cNvSpPr>
          <p:nvPr/>
        </p:nvSpPr>
        <p:spPr bwMode="auto">
          <a:xfrm>
            <a:off x="6553200" y="3657600"/>
            <a:ext cx="5492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algn="l"/>
            <a:r>
              <a:rPr lang="en-US" altLang="zh-CN" b="1">
                <a:solidFill>
                  <a:srgbClr val="0000FF"/>
                </a:solidFill>
                <a:cs typeface="Times New Roman" panose="02020603050405020304" pitchFamily="18" charset="0"/>
              </a:rPr>
              <a:t>=&gt;</a:t>
            </a:r>
            <a:endParaRPr lang="en-US" altLang="zh-CN"/>
          </a:p>
        </p:txBody>
      </p:sp>
      <p:sp>
        <p:nvSpPr>
          <p:cNvPr id="32793" name="Text Box 25"/>
          <p:cNvSpPr txBox="1">
            <a:spLocks noChangeArrowheads="1"/>
          </p:cNvSpPr>
          <p:nvPr/>
        </p:nvSpPr>
        <p:spPr bwMode="auto">
          <a:xfrm>
            <a:off x="8153400" y="3657600"/>
            <a:ext cx="5492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algn="l"/>
            <a:r>
              <a:rPr lang="en-US" altLang="zh-CN" b="1">
                <a:solidFill>
                  <a:srgbClr val="0000FF"/>
                </a:solidFill>
                <a:cs typeface="Times New Roman" panose="02020603050405020304" pitchFamily="18" charset="0"/>
              </a:rPr>
              <a:t>=&gt;</a:t>
            </a:r>
            <a:endParaRPr lang="en-US" altLang="zh-CN"/>
          </a:p>
        </p:txBody>
      </p:sp>
      <p:grpSp>
        <p:nvGrpSpPr>
          <p:cNvPr id="32794" name="Group 26"/>
          <p:cNvGrpSpPr>
            <a:grpSpLocks/>
          </p:cNvGrpSpPr>
          <p:nvPr/>
        </p:nvGrpSpPr>
        <p:grpSpPr bwMode="auto">
          <a:xfrm>
            <a:off x="228600" y="4114800"/>
            <a:ext cx="8672513" cy="1752600"/>
            <a:chOff x="144" y="2928"/>
            <a:chExt cx="5463" cy="1104"/>
          </a:xfrm>
        </p:grpSpPr>
        <p:grpSp>
          <p:nvGrpSpPr>
            <p:cNvPr id="32795" name="Group 27"/>
            <p:cNvGrpSpPr>
              <a:grpSpLocks/>
            </p:cNvGrpSpPr>
            <p:nvPr/>
          </p:nvGrpSpPr>
          <p:grpSpPr bwMode="auto">
            <a:xfrm>
              <a:off x="144" y="2928"/>
              <a:ext cx="663" cy="1104"/>
              <a:chOff x="144" y="2928"/>
              <a:chExt cx="663" cy="1104"/>
            </a:xfrm>
          </p:grpSpPr>
          <p:pic>
            <p:nvPicPr>
              <p:cNvPr id="32796" name="Picture 28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2928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797" name="Picture 29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2928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798" name="Picture 30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" y="2928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799" name="Picture 31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3216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800" name="Picture 32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3216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801" name="Picture 33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" y="3216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802" name="Picture 34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3504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803" name="Picture 35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3504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804" name="Picture 36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" y="3504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805" name="Picture 37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3792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806" name="Picture 38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3792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807" name="Picture 39" descr="what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" y="3792"/>
                <a:ext cx="183" cy="2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2808" name="Picture 40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09" name="Picture 41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10" name="Picture 42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11" name="Picture 43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12" name="Picture 44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13" name="Picture 45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14" name="Picture 46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15" name="Picture 47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16" name="Picture 48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17" name="Picture 49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18" name="Picture 50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19" name="Picture 51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20" name="Picture 52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21" name="Picture 53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22" name="Picture 54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23" name="Picture 55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24" name="Picture 56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25" name="Picture 57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26" name="Picture 58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27" name="Picture 59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28" name="Picture 60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29" name="Picture 61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30" name="Picture 62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31" name="Picture 63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32" name="Picture 64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33" name="Picture 65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34" name="Picture 66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35" name="Picture 67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36" name="Picture 68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37" name="Picture 69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38" name="Picture 70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39" name="Picture 71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40" name="Picture 72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41" name="Picture 73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42" name="Picture 74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43" name="Picture 75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44" name="Picture 76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45" name="Picture 77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46" name="Picture 78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47" name="Picture 79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48" name="Picture 80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49" name="Picture 81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50" name="Picture 82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51" name="Picture 83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52" name="Picture 84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53" name="Picture 85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54" name="Picture 86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55" name="Picture 87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56" name="Picture 88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4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57" name="Picture 89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58" name="Picture 90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4" y="2928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59" name="Picture 91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4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60" name="Picture 92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61" name="Picture 93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4" y="3216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62" name="Picture 94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4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63" name="Picture 95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64" name="Picture 96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4" y="3504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65" name="Picture 97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4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66" name="Picture 98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867" name="Picture 99" descr="wh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4" y="3792"/>
              <a:ext cx="183" cy="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868" name="Text Box 100"/>
          <p:cNvSpPr txBox="1">
            <a:spLocks noChangeArrowheads="1"/>
          </p:cNvSpPr>
          <p:nvPr/>
        </p:nvSpPr>
        <p:spPr bwMode="auto">
          <a:xfrm>
            <a:off x="365125" y="17732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/>
          </a:p>
        </p:txBody>
      </p:sp>
      <p:sp>
        <p:nvSpPr>
          <p:cNvPr id="32869" name="Text Box 101"/>
          <p:cNvSpPr txBox="1">
            <a:spLocks noChangeArrowheads="1"/>
          </p:cNvSpPr>
          <p:nvPr/>
        </p:nvSpPr>
        <p:spPr bwMode="auto">
          <a:xfrm>
            <a:off x="0" y="6096000"/>
            <a:ext cx="876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b="1">
                <a:solidFill>
                  <a:srgbClr val="CC3300"/>
                </a:solidFill>
                <a:latin typeface="宋体" panose="02010600030101010101" pitchFamily="2" charset="-122"/>
              </a:rPr>
              <a:t>繁殖能力惊人，为动物世界之最。一对旅鼠，一年有过百万后代。</a:t>
            </a:r>
            <a:r>
              <a:rPr lang="zh-CN" altLang="en-US"/>
              <a:t> </a:t>
            </a:r>
          </a:p>
        </p:txBody>
      </p:sp>
      <p:sp>
        <p:nvSpPr>
          <p:cNvPr id="32870" name="Text Box 102"/>
          <p:cNvSpPr txBox="1">
            <a:spLocks noChangeArrowheads="1"/>
          </p:cNvSpPr>
          <p:nvPr/>
        </p:nvSpPr>
        <p:spPr bwMode="auto">
          <a:xfrm>
            <a:off x="2987675" y="333375"/>
            <a:ext cx="272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>
                <a:solidFill>
                  <a:srgbClr val="CC00FF"/>
                </a:solidFill>
              </a:rPr>
              <a:t>第一大奥秘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2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32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32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32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32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32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3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3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32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" fill="hold"/>
                                        <p:tgtEl>
                                          <p:spTgt spid="32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327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2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utoUpdateAnimBg="0"/>
      <p:bldP spid="32774" grpId="0" build="p" autoUpdateAnimBg="0"/>
      <p:bldP spid="32788" grpId="0" build="p" autoUpdateAnimBg="0"/>
      <p:bldP spid="32789" grpId="0" build="p" autoUpdateAnimBg="0"/>
      <p:bldP spid="32790" grpId="0" build="p" autoUpdateAnimBg="0"/>
      <p:bldP spid="32791" grpId="0" build="p" autoUpdateAnimBg="0"/>
      <p:bldP spid="32792" grpId="0" build="p" autoUpdateAnimBg="0"/>
      <p:bldP spid="32793" grpId="0" build="p" autoUpdateAnimBg="0"/>
      <p:bldP spid="3286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nth20203b_pi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2497138" cy="182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657600" y="21891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 b="1">
              <a:solidFill>
                <a:srgbClr val="0000FF"/>
              </a:solidFill>
            </a:endParaRPr>
          </a:p>
        </p:txBody>
      </p:sp>
      <p:pic>
        <p:nvPicPr>
          <p:cNvPr id="33797" name="Picture 5" descr="nth20204b_pi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2667000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8" name="AutoShape 6"/>
          <p:cNvSpPr>
            <a:spLocks noChangeArrowheads="1"/>
          </p:cNvSpPr>
          <p:nvPr/>
        </p:nvSpPr>
        <p:spPr bwMode="auto">
          <a:xfrm flipV="1">
            <a:off x="5410200" y="3810000"/>
            <a:ext cx="3352800" cy="1219200"/>
          </a:xfrm>
          <a:prstGeom prst="wedgeRoundRectCallout">
            <a:avLst>
              <a:gd name="adj1" fmla="val -51421"/>
              <a:gd name="adj2" fmla="val 131509"/>
              <a:gd name="adj3" fmla="val 16667"/>
            </a:avLst>
          </a:prstGeom>
          <a:solidFill>
            <a:srgbClr val="FFFF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/>
          <a:p>
            <a:endParaRPr lang="zh-CN" altLang="zh-CN"/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3581400" y="2362200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5622925" y="3930650"/>
            <a:ext cx="30416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800" b="1"/>
              <a:t>你们来吃我啊！！</a:t>
            </a:r>
          </a:p>
          <a:p>
            <a:pPr algn="l"/>
            <a:r>
              <a:rPr lang="zh-CN" altLang="en-US" sz="2800" b="1"/>
              <a:t>我不怕你们！！！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746125" y="3927475"/>
            <a:ext cx="4359275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旅鼠的繁殖具有周期性，当繁殖过多时，就会有自杀行为。（如停止进食、在天敌面前主动挑衅、改变毛色吸引天敌等等）</a:t>
            </a:r>
            <a:r>
              <a:rPr lang="zh-CN" altLang="en-US"/>
              <a:t> 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2895600" y="122238"/>
            <a:ext cx="272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>
                <a:solidFill>
                  <a:srgbClr val="CC00FF"/>
                </a:solidFill>
              </a:rPr>
              <a:t>第二大奥秘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  <p:bldP spid="33798" grpId="0" animBg="1" autoUpdateAnimBg="0"/>
      <p:bldP spid="33799" grpId="0" animBg="1"/>
      <p:bldP spid="33800" grpId="0" autoUpdateAnimBg="0"/>
      <p:bldP spid="3380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world-map-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590800"/>
            <a:ext cx="6781800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132138" y="620713"/>
            <a:ext cx="272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>
                <a:solidFill>
                  <a:srgbClr val="CC00FF"/>
                </a:solidFill>
              </a:rPr>
              <a:t>第三大奥秘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843213" y="1412875"/>
            <a:ext cx="32321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800">
                <a:ea typeface="黑体" panose="02010609060101010101" pitchFamily="49" charset="-122"/>
              </a:rPr>
              <a:t>死亡大迁移</a:t>
            </a:r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>
            <a:off x="2590800" y="2743200"/>
            <a:ext cx="381000" cy="685800"/>
          </a:xfrm>
          <a:prstGeom prst="upArrow">
            <a:avLst>
              <a:gd name="adj1" fmla="val 50000"/>
              <a:gd name="adj2" fmla="val 4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2" name="AutoShape 8"/>
          <p:cNvSpPr>
            <a:spLocks noChangeArrowheads="1"/>
          </p:cNvSpPr>
          <p:nvPr/>
        </p:nvSpPr>
        <p:spPr bwMode="auto">
          <a:xfrm>
            <a:off x="1752600" y="3352800"/>
            <a:ext cx="838200" cy="381000"/>
          </a:xfrm>
          <a:prstGeom prst="leftArrow">
            <a:avLst>
              <a:gd name="adj1" fmla="val 50000"/>
              <a:gd name="adj2" fmla="val 5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utoUpdateAnimBg="0"/>
      <p:bldP spid="36871" grpId="0" animBg="1"/>
      <p:bldP spid="368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6" name="Picture 22" descr="水晶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448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76200" y="700088"/>
            <a:ext cx="28194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800" b="1">
                <a:solidFill>
                  <a:srgbClr val="FF3300"/>
                </a:solidFill>
              </a:rPr>
              <a:t>写作特色</a:t>
            </a:r>
            <a:r>
              <a:rPr lang="en-US" altLang="zh-CN" sz="4800" b="1">
                <a:solidFill>
                  <a:srgbClr val="FF3300"/>
                </a:solidFill>
              </a:rPr>
              <a:t>: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1390650" y="4083050"/>
            <a:ext cx="24685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600" b="1">
                <a:solidFill>
                  <a:schemeClr val="accent2"/>
                </a:solidFill>
              </a:rPr>
              <a:t>介绍的内容</a:t>
            </a:r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1295400" y="2330450"/>
            <a:ext cx="701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3600" b="1">
                <a:solidFill>
                  <a:schemeClr val="accent2"/>
                </a:solidFill>
              </a:rPr>
              <a:t>1</a:t>
            </a:r>
            <a:r>
              <a:rPr lang="zh-CN" altLang="en-US" sz="3600" b="1">
                <a:solidFill>
                  <a:schemeClr val="accent2"/>
                </a:solidFill>
              </a:rPr>
              <a:t>、用</a:t>
            </a:r>
            <a:r>
              <a:rPr lang="zh-CN" altLang="en-US" sz="3600" b="1">
                <a:solidFill>
                  <a:srgbClr val="C41604"/>
                </a:solidFill>
              </a:rPr>
              <a:t>对话的方式</a:t>
            </a:r>
            <a:r>
              <a:rPr lang="zh-CN" altLang="en-US" sz="3600" b="1">
                <a:solidFill>
                  <a:schemeClr val="accent2"/>
                </a:solidFill>
              </a:rPr>
              <a:t>来介绍</a:t>
            </a:r>
            <a:r>
              <a:rPr lang="zh-CN" altLang="en-US" sz="3600" b="1">
                <a:solidFill>
                  <a:srgbClr val="C41604"/>
                </a:solidFill>
              </a:rPr>
              <a:t>科学知识</a:t>
            </a: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5532438" y="4083050"/>
            <a:ext cx="24685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600" b="1">
                <a:solidFill>
                  <a:schemeClr val="accent2"/>
                </a:solidFill>
              </a:rPr>
              <a:t>介绍的方式</a:t>
            </a:r>
          </a:p>
        </p:txBody>
      </p:sp>
      <p:pic>
        <p:nvPicPr>
          <p:cNvPr id="16407" name="Picture 23" descr="NA0086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476250"/>
            <a:ext cx="1171575" cy="101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" grpId="0" autoUpdateAnimBg="0"/>
      <p:bldP spid="16399" grpId="0" autoUpdateAnimBg="0"/>
      <p:bldP spid="1640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8" name="Picture 10" descr="水晶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81000" y="685800"/>
            <a:ext cx="81534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476250"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3600" b="1">
                <a:solidFill>
                  <a:schemeClr val="accent2"/>
                </a:solidFill>
              </a:rPr>
              <a:t>2</a:t>
            </a:r>
            <a:r>
              <a:rPr lang="zh-CN" altLang="en-US" sz="3600" b="1">
                <a:solidFill>
                  <a:schemeClr val="accent2"/>
                </a:solidFill>
              </a:rPr>
              <a:t>、文中多次写到“我”听了丹尼斯介绍之后的反应，找出对“我”的反应描写的词语，思考一下“我”的反应在文中起到什么作用？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04800" y="3305175"/>
            <a:ext cx="1668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3600" b="1">
                <a:solidFill>
                  <a:schemeClr val="accent2"/>
                </a:solidFill>
              </a:rPr>
              <a:t>  </a:t>
            </a:r>
            <a:r>
              <a:rPr lang="zh-CN" altLang="en-US" sz="3600" b="1">
                <a:solidFill>
                  <a:schemeClr val="accent2"/>
                </a:solidFill>
              </a:rPr>
              <a:t>提示</a:t>
            </a:r>
            <a:r>
              <a:rPr lang="zh-CN" altLang="en-US" sz="2800" b="1">
                <a:solidFill>
                  <a:schemeClr val="accent2"/>
                </a:solidFill>
              </a:rPr>
              <a:t>：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209800" y="3306763"/>
            <a:ext cx="5486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rgbClr val="FF3300"/>
                </a:solidFill>
              </a:rPr>
              <a:t>怀疑  惊讶  迷惘  猜测   疑惑 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2209800" y="44196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1000"/>
              <a:t> </a:t>
            </a:r>
            <a:r>
              <a:rPr lang="zh-CN" altLang="en-US" sz="3600" b="1">
                <a:solidFill>
                  <a:srgbClr val="FF3300"/>
                </a:solidFill>
              </a:rPr>
              <a:t>推动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974725" y="43640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/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 flipV="1">
            <a:off x="2362200" y="4953000"/>
            <a:ext cx="1066800" cy="609600"/>
          </a:xfrm>
          <a:prstGeom prst="rightArrow">
            <a:avLst>
              <a:gd name="adj1" fmla="val 50000"/>
              <a:gd name="adj2" fmla="val 43750"/>
            </a:avLst>
          </a:prstGeom>
          <a:solidFill>
            <a:srgbClr val="00E4A8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3733800" y="4845050"/>
            <a:ext cx="2486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600" b="1">
                <a:solidFill>
                  <a:srgbClr val="FF3300"/>
                </a:solidFill>
              </a:rPr>
              <a:t>情节的发展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  <p:bldP spid="17412" grpId="0" autoUpdateAnimBg="0"/>
      <p:bldP spid="17413" grpId="0" autoUpdateAnimBg="0"/>
      <p:bldP spid="17414" grpId="0" autoUpdateAnimBg="0"/>
      <p:bldP spid="17415" grpId="0" autoUpdateAnimBg="0"/>
      <p:bldP spid="17416" grpId="0" animBg="1"/>
      <p:bldP spid="1741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水晶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212725"/>
            <a:ext cx="1209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 b="1">
                <a:solidFill>
                  <a:srgbClr val="C41604"/>
                </a:solidFill>
              </a:rPr>
              <a:t>思考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189038" y="273050"/>
            <a:ext cx="70469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600" b="1">
                <a:solidFill>
                  <a:schemeClr val="accent2"/>
                </a:solidFill>
              </a:rPr>
              <a:t>旅鼠的自杀行为能给人类什么启示</a:t>
            </a:r>
            <a:endParaRPr lang="zh-CN" altLang="en-US" sz="3600" b="1">
              <a:solidFill>
                <a:srgbClr val="C41604"/>
              </a:solidFill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838200" y="990600"/>
            <a:ext cx="7426325" cy="533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</a:rPr>
              <a:t>材料：</a:t>
            </a:r>
          </a:p>
          <a:p>
            <a:pPr algn="l"/>
            <a:r>
              <a:rPr lang="zh-CN" altLang="en-US" sz="3200" b="1">
                <a:solidFill>
                  <a:schemeClr val="accent2"/>
                </a:solidFill>
              </a:rPr>
              <a:t>       </a:t>
            </a:r>
            <a:r>
              <a:rPr lang="zh-CN" altLang="en-US" sz="2800" b="1">
                <a:solidFill>
                  <a:schemeClr val="accent2"/>
                </a:solidFill>
              </a:rPr>
              <a:t>美国科普作家、未来学家阿西摩夫在</a:t>
            </a:r>
            <a:r>
              <a:rPr lang="en-US" altLang="zh-CN" sz="2800" b="1">
                <a:solidFill>
                  <a:schemeClr val="accent2"/>
                </a:solidFill>
              </a:rPr>
              <a:t>1972</a:t>
            </a:r>
          </a:p>
          <a:p>
            <a:pPr algn="l"/>
            <a:r>
              <a:rPr lang="zh-CN" altLang="en-US" sz="2800" b="1">
                <a:solidFill>
                  <a:schemeClr val="accent2"/>
                </a:solidFill>
              </a:rPr>
              <a:t>年就人口的未来写道：目前，世界人口正以</a:t>
            </a:r>
          </a:p>
          <a:p>
            <a:pPr algn="l"/>
            <a:r>
              <a:rPr lang="zh-CN" altLang="en-US" sz="2800" b="1">
                <a:solidFill>
                  <a:schemeClr val="accent2"/>
                </a:solidFill>
              </a:rPr>
              <a:t>每日</a:t>
            </a:r>
            <a:r>
              <a:rPr lang="en-US" altLang="zh-CN" sz="2800" b="1">
                <a:solidFill>
                  <a:schemeClr val="accent2"/>
                </a:solidFill>
              </a:rPr>
              <a:t>20</a:t>
            </a:r>
            <a:r>
              <a:rPr lang="zh-CN" altLang="en-US" sz="2800" b="1">
                <a:solidFill>
                  <a:schemeClr val="accent2"/>
                </a:solidFill>
              </a:rPr>
              <a:t>万或每年</a:t>
            </a:r>
            <a:r>
              <a:rPr lang="en-US" altLang="zh-CN" sz="2800" b="1">
                <a:solidFill>
                  <a:schemeClr val="accent2"/>
                </a:solidFill>
              </a:rPr>
              <a:t>7000</a:t>
            </a:r>
            <a:r>
              <a:rPr lang="zh-CN" altLang="en-US" sz="2800" b="1">
                <a:solidFill>
                  <a:schemeClr val="accent2"/>
                </a:solidFill>
              </a:rPr>
              <a:t>万人的速度增长着</a:t>
            </a:r>
            <a:r>
              <a:rPr lang="en-US" altLang="zh-CN" sz="2800" b="1">
                <a:solidFill>
                  <a:schemeClr val="accent2"/>
                </a:solidFill>
              </a:rPr>
              <a:t>……</a:t>
            </a:r>
            <a:r>
              <a:rPr lang="zh-CN" altLang="en-US" sz="2800" b="1">
                <a:solidFill>
                  <a:schemeClr val="accent2"/>
                </a:solidFill>
              </a:rPr>
              <a:t>完</a:t>
            </a:r>
          </a:p>
          <a:p>
            <a:pPr algn="l"/>
            <a:r>
              <a:rPr lang="zh-CN" altLang="en-US" sz="2800" b="1">
                <a:solidFill>
                  <a:schemeClr val="accent2"/>
                </a:solidFill>
              </a:rPr>
              <a:t>全有理由担心，到公元</a:t>
            </a:r>
            <a:r>
              <a:rPr lang="en-US" altLang="zh-CN" sz="2800" b="1">
                <a:solidFill>
                  <a:schemeClr val="accent2"/>
                </a:solidFill>
              </a:rPr>
              <a:t>2000</a:t>
            </a:r>
            <a:r>
              <a:rPr lang="zh-CN" altLang="en-US" sz="2800" b="1">
                <a:solidFill>
                  <a:schemeClr val="accent2"/>
                </a:solidFill>
              </a:rPr>
              <a:t>年，全球人口将超</a:t>
            </a:r>
          </a:p>
          <a:p>
            <a:pPr algn="l"/>
            <a:r>
              <a:rPr lang="zh-CN" altLang="en-US" sz="2800" b="1">
                <a:solidFill>
                  <a:schemeClr val="accent2"/>
                </a:solidFill>
              </a:rPr>
              <a:t>过</a:t>
            </a:r>
            <a:r>
              <a:rPr lang="en-US" altLang="zh-CN" sz="2800" b="1">
                <a:solidFill>
                  <a:schemeClr val="accent2"/>
                </a:solidFill>
              </a:rPr>
              <a:t>60</a:t>
            </a:r>
            <a:r>
              <a:rPr lang="zh-CN" altLang="en-US" sz="2800" b="1">
                <a:solidFill>
                  <a:schemeClr val="accent2"/>
                </a:solidFill>
              </a:rPr>
              <a:t>亿</a:t>
            </a:r>
            <a:r>
              <a:rPr lang="en-US" altLang="zh-CN" sz="2800" b="1">
                <a:solidFill>
                  <a:schemeClr val="accent2"/>
                </a:solidFill>
              </a:rPr>
              <a:t>……</a:t>
            </a:r>
            <a:r>
              <a:rPr lang="zh-CN" altLang="en-US" sz="2800" b="1">
                <a:solidFill>
                  <a:schemeClr val="accent2"/>
                </a:solidFill>
              </a:rPr>
              <a:t>如果地球人口继续像现在这样每过</a:t>
            </a:r>
          </a:p>
          <a:p>
            <a:pPr algn="l"/>
            <a:r>
              <a:rPr lang="en-US" altLang="zh-CN" sz="2800" b="1">
                <a:solidFill>
                  <a:schemeClr val="accent2"/>
                </a:solidFill>
              </a:rPr>
              <a:t>35</a:t>
            </a:r>
            <a:r>
              <a:rPr lang="zh-CN" altLang="en-US" sz="2800" b="1">
                <a:solidFill>
                  <a:schemeClr val="accent2"/>
                </a:solidFill>
              </a:rPr>
              <a:t>年就增加一倍，那么，到公元</a:t>
            </a:r>
            <a:r>
              <a:rPr lang="en-US" altLang="zh-CN" sz="2800" b="1">
                <a:solidFill>
                  <a:schemeClr val="accent2"/>
                </a:solidFill>
              </a:rPr>
              <a:t>2570</a:t>
            </a:r>
            <a:r>
              <a:rPr lang="zh-CN" altLang="en-US" sz="2800" b="1">
                <a:solidFill>
                  <a:schemeClr val="accent2"/>
                </a:solidFill>
              </a:rPr>
              <a:t>年人口将</a:t>
            </a:r>
          </a:p>
          <a:p>
            <a:pPr algn="l"/>
            <a:r>
              <a:rPr lang="zh-CN" altLang="en-US" sz="2800" b="1">
                <a:solidFill>
                  <a:schemeClr val="accent2"/>
                </a:solidFill>
              </a:rPr>
              <a:t>增加</a:t>
            </a:r>
            <a:r>
              <a:rPr lang="en-US" altLang="zh-CN" sz="2800" b="1">
                <a:solidFill>
                  <a:schemeClr val="accent2"/>
                </a:solidFill>
              </a:rPr>
              <a:t>10 0000</a:t>
            </a:r>
            <a:r>
              <a:rPr lang="zh-CN" altLang="en-US" sz="2800" b="1">
                <a:solidFill>
                  <a:schemeClr val="accent2"/>
                </a:solidFill>
              </a:rPr>
              <a:t>倍</a:t>
            </a:r>
            <a:r>
              <a:rPr lang="en-US" altLang="zh-CN" sz="2800" b="1">
                <a:solidFill>
                  <a:schemeClr val="accent2"/>
                </a:solidFill>
              </a:rPr>
              <a:t>……</a:t>
            </a:r>
            <a:r>
              <a:rPr lang="zh-CN" altLang="en-US" sz="2800" b="1">
                <a:solidFill>
                  <a:schemeClr val="accent2"/>
                </a:solidFill>
              </a:rPr>
              <a:t>到公元</a:t>
            </a:r>
            <a:r>
              <a:rPr lang="en-US" altLang="zh-CN" sz="2800" b="1">
                <a:solidFill>
                  <a:schemeClr val="accent2"/>
                </a:solidFill>
              </a:rPr>
              <a:t>3550</a:t>
            </a:r>
            <a:r>
              <a:rPr lang="zh-CN" altLang="en-US" sz="2800" b="1">
                <a:solidFill>
                  <a:schemeClr val="accent2"/>
                </a:solidFill>
              </a:rPr>
              <a:t>年，人类机体的</a:t>
            </a:r>
          </a:p>
          <a:p>
            <a:pPr algn="l"/>
            <a:r>
              <a:rPr lang="zh-CN" altLang="en-US" sz="2800" b="1">
                <a:solidFill>
                  <a:schemeClr val="accent2"/>
                </a:solidFill>
              </a:rPr>
              <a:t>总质量就会等于地球的质量</a:t>
            </a:r>
            <a:r>
              <a:rPr lang="en-US" altLang="zh-CN" sz="2800" b="1">
                <a:solidFill>
                  <a:schemeClr val="accent2"/>
                </a:solidFill>
              </a:rPr>
              <a:t>……</a:t>
            </a:r>
            <a:r>
              <a:rPr lang="zh-CN" altLang="en-US" sz="2800" b="1">
                <a:solidFill>
                  <a:schemeClr val="accent2"/>
                </a:solidFill>
              </a:rPr>
              <a:t>到公元</a:t>
            </a:r>
            <a:r>
              <a:rPr lang="en-US" altLang="zh-CN" sz="2800" b="1">
                <a:solidFill>
                  <a:schemeClr val="accent2"/>
                </a:solidFill>
              </a:rPr>
              <a:t>7000</a:t>
            </a:r>
            <a:r>
              <a:rPr lang="zh-CN" altLang="en-US" sz="2800" b="1">
                <a:solidFill>
                  <a:schemeClr val="accent2"/>
                </a:solidFill>
              </a:rPr>
              <a:t>年</a:t>
            </a:r>
          </a:p>
          <a:p>
            <a:pPr algn="l"/>
            <a:r>
              <a:rPr lang="zh-CN" altLang="en-US" sz="2800" b="1">
                <a:solidFill>
                  <a:schemeClr val="accent2"/>
                </a:solidFill>
              </a:rPr>
              <a:t>人类的质量就会等于已知的宇宙的质量！</a:t>
            </a:r>
            <a:r>
              <a:rPr lang="en-US" altLang="zh-CN" sz="2800" b="1">
                <a:solidFill>
                  <a:schemeClr val="accent2"/>
                </a:solidFill>
              </a:rPr>
              <a:t>……</a:t>
            </a:r>
          </a:p>
          <a:p>
            <a:pPr algn="l"/>
            <a:r>
              <a:rPr lang="zh-CN" altLang="en-US" sz="2800" b="1">
                <a:solidFill>
                  <a:schemeClr val="accent2"/>
                </a:solidFill>
              </a:rPr>
              <a:t>看来很明显，如果目前的趋势继续下去，将造</a:t>
            </a:r>
          </a:p>
          <a:p>
            <a:pPr algn="l"/>
            <a:r>
              <a:rPr lang="zh-CN" altLang="en-US" sz="2800" b="1">
                <a:solidFill>
                  <a:schemeClr val="accent2"/>
                </a:solidFill>
              </a:rPr>
              <a:t>成不可估量的恶果。</a:t>
            </a:r>
          </a:p>
        </p:txBody>
      </p:sp>
      <p:pic>
        <p:nvPicPr>
          <p:cNvPr id="14343" name="Picture 7" descr="问号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813" y="228600"/>
            <a:ext cx="560387" cy="69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  <p:bldP spid="1434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水晶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solidFill>
              <a:srgbClr val="00FFFF"/>
            </a:solidFill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979613" y="14128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/>
          </a:p>
        </p:txBody>
      </p:sp>
      <p:pic>
        <p:nvPicPr>
          <p:cNvPr id="15365" name="Picture 5" descr="5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0"/>
            <a:ext cx="1066800" cy="83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835150" y="3284538"/>
            <a:ext cx="64150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4000" b="1">
                <a:solidFill>
                  <a:srgbClr val="FF0000"/>
                </a:solidFill>
              </a:rPr>
              <a:t>     </a:t>
            </a:r>
            <a:r>
              <a:rPr lang="zh-CN" altLang="en-US" sz="4000" b="1">
                <a:solidFill>
                  <a:srgbClr val="FF0000"/>
                </a:solidFill>
              </a:rPr>
              <a:t>人类也不应该毫无节制地繁衍下去。</a:t>
            </a:r>
          </a:p>
        </p:txBody>
      </p:sp>
      <p:sp>
        <p:nvSpPr>
          <p:cNvPr id="15369" name="WordArt 9"/>
          <p:cNvSpPr>
            <a:spLocks noChangeArrowheads="1" noChangeShapeType="1" noTextEdit="1"/>
          </p:cNvSpPr>
          <p:nvPr/>
        </p:nvSpPr>
        <p:spPr bwMode="auto">
          <a:xfrm>
            <a:off x="539750" y="836613"/>
            <a:ext cx="5111750" cy="15827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zh-CN" altLang="en-US" sz="6000" kern="10" spc="-6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 panose="02010600030101010101" pitchFamily="2" charset="-122"/>
              </a:rPr>
              <a:t>启示</a:t>
            </a:r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2195513" y="2349500"/>
            <a:ext cx="6408737" cy="3960813"/>
          </a:xfrm>
          <a:prstGeom prst="star5">
            <a:avLst/>
          </a:prstGeom>
          <a:solidFill>
            <a:srgbClr val="00FFFF">
              <a:alpha val="12000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1692275" y="3644900"/>
            <a:ext cx="792163" cy="0"/>
          </a:xfrm>
          <a:prstGeom prst="line">
            <a:avLst/>
          </a:prstGeom>
          <a:noFill/>
          <a:ln w="4762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9750" y="620713"/>
            <a:ext cx="6127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990099"/>
                </a:solidFill>
              </a:rPr>
              <a:t>从课文中可以获得哪些启示？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23850" y="1628775"/>
            <a:ext cx="85963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/>
              <a:t>      </a:t>
            </a:r>
            <a:r>
              <a:rPr lang="zh-CN" altLang="en-US" sz="3200"/>
              <a:t>第一、自然界的万事万物都是自然科学研究的对象。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352425" y="2852738"/>
            <a:ext cx="87915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/>
              <a:t>      </a:t>
            </a:r>
            <a:r>
              <a:rPr lang="zh-CN" altLang="en-US" sz="3200"/>
              <a:t>第二、科学研究过程要不断调整研究方式和思维方式。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250825" y="4149725"/>
            <a:ext cx="86423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/>
              <a:t>       </a:t>
            </a:r>
            <a:r>
              <a:rPr lang="zh-CN" altLang="en-US" sz="3200"/>
              <a:t>第三、自然界本身具有调节机制，一旦打破生态平衡，就出现向新的平衡转化的新趋势。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179388" y="5516563"/>
            <a:ext cx="874871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/>
              <a:t>      </a:t>
            </a:r>
            <a:r>
              <a:rPr lang="zh-CN" altLang="en-US" sz="3200"/>
              <a:t>第四、从自然界的调节中人类应该觉悟，人类也要注意自我调节，以求和谐发展。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utoUpdateAnimBg="0"/>
      <p:bldP spid="37893" grpId="0" autoUpdateAnimBg="0"/>
      <p:bldP spid="37894" grpId="0" autoUpdateAnimBg="0"/>
      <p:bldP spid="37895" grpId="0" autoUpdateAnimBg="0"/>
      <p:bldP spid="3789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1" name="Picture 9" descr="AP027-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200400" y="669925"/>
            <a:ext cx="2819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>
                <a:solidFill>
                  <a:srgbClr val="FF3300"/>
                </a:solidFill>
              </a:rPr>
              <a:t>拓展延伸 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82575" y="1993900"/>
            <a:ext cx="88614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/>
              <a:t> </a:t>
            </a:r>
            <a:r>
              <a:rPr lang="en-US" altLang="zh-CN" sz="3600" b="1">
                <a:solidFill>
                  <a:schemeClr val="accent2"/>
                </a:solidFill>
              </a:rPr>
              <a:t>      </a:t>
            </a:r>
            <a:r>
              <a:rPr lang="zh-CN" altLang="en-US" sz="3600" b="1">
                <a:solidFill>
                  <a:schemeClr val="accent2"/>
                </a:solidFill>
              </a:rPr>
              <a:t>除了旅鼠之外，其他动物身上也有一</a:t>
            </a:r>
          </a:p>
          <a:p>
            <a:pPr algn="l"/>
            <a:r>
              <a:rPr lang="zh-CN" altLang="en-US" sz="3600" b="1">
                <a:solidFill>
                  <a:schemeClr val="accent2"/>
                </a:solidFill>
              </a:rPr>
              <a:t>些奇异的现象，你能不能举出几种动物的例子？</a:t>
            </a:r>
            <a:r>
              <a:rPr lang="zh-CN" alt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鸽子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24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鸽子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238" y="0"/>
            <a:ext cx="29257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故乡的原风景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5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5" name="Picture 1033" descr="水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1031" descr="北极狐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1032" descr="北极熊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蚂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546725" y="17732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/>
          </a:p>
        </p:txBody>
      </p:sp>
      <p:pic>
        <p:nvPicPr>
          <p:cNvPr id="22546" name="Picture 18" descr="壁虎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7" name="Picture 19" descr="壁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bianselo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24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Picture 5" descr="bianselong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44196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bianselong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2800"/>
            <a:ext cx="47244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7" name="Picture 7" descr="bianselong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352800"/>
            <a:ext cx="44196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鲸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青青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955925" y="533400"/>
            <a:ext cx="60356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/>
              <a:t>              </a:t>
            </a:r>
            <a:r>
              <a:rPr lang="zh-CN" altLang="en-US" sz="4000" b="1">
                <a:solidFill>
                  <a:srgbClr val="006666"/>
                </a:solidFill>
              </a:rPr>
              <a:t>请根据你的观察和了解，或搜集到的资料，写一段文字说明某种动物奇异的表现及其原因。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WordArt 4"/>
          <p:cNvSpPr>
            <a:spLocks noChangeArrowheads="1" noChangeShapeType="1" noTextEdit="1"/>
          </p:cNvSpPr>
          <p:nvPr/>
        </p:nvSpPr>
        <p:spPr bwMode="auto">
          <a:xfrm>
            <a:off x="1476375" y="1773238"/>
            <a:ext cx="5975350" cy="29511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r>
              <a:rPr lang="zh-CN" altLang="en-US" sz="6600" b="1" kern="10">
                <a:ln w="25400" cap="rnd">
                  <a:solidFill>
                    <a:srgbClr val="00FF00"/>
                  </a:solidFill>
                  <a:prstDash val="sysDot"/>
                  <a:round/>
                  <a:headEnd/>
                  <a:tailEnd/>
                </a:ln>
                <a:solidFill>
                  <a:srgbClr val="FF9900"/>
                </a:solidFill>
                <a:latin typeface="宋体" panose="02010600030101010101" pitchFamily="2" charset="-122"/>
              </a:rPr>
              <a:t>谢谢</a:t>
            </a:r>
          </a:p>
        </p:txBody>
      </p:sp>
      <p:sp>
        <p:nvSpPr>
          <p:cNvPr id="39943" name="AutoShape 7"/>
          <p:cNvSpPr>
            <a:spLocks noChangeArrowheads="1"/>
          </p:cNvSpPr>
          <p:nvPr/>
        </p:nvSpPr>
        <p:spPr bwMode="auto">
          <a:xfrm>
            <a:off x="1042988" y="0"/>
            <a:ext cx="7561262" cy="6381750"/>
          </a:xfrm>
          <a:prstGeom prst="irregularSeal1">
            <a:avLst/>
          </a:prstGeom>
          <a:solidFill>
            <a:srgbClr val="0000FF">
              <a:alpha val="5000"/>
            </a:srgbClr>
          </a:solidFill>
          <a:ln w="28575" cap="rnd" algn="ctr">
            <a:solidFill>
              <a:srgbClr val="FF00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28600"/>
            <a:ext cx="7848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8000" b="1">
                <a:solidFill>
                  <a:schemeClr val="accent2"/>
                </a:solidFill>
              </a:rPr>
              <a:t>“</a:t>
            </a:r>
            <a:r>
              <a:rPr lang="zh-CN" altLang="en-US" sz="8000" b="1" i="1">
                <a:solidFill>
                  <a:srgbClr val="FF3300"/>
                </a:solidFill>
              </a:rPr>
              <a:t>鼠</a:t>
            </a:r>
            <a:r>
              <a:rPr lang="zh-CN" altLang="en-US" sz="8000" b="1">
                <a:solidFill>
                  <a:schemeClr val="accent2"/>
                </a:solidFill>
              </a:rPr>
              <a:t>”字成语积累</a:t>
            </a:r>
            <a:r>
              <a:rPr lang="zh-CN" altLang="en-US" sz="8000"/>
              <a:t> </a:t>
            </a:r>
          </a:p>
        </p:txBody>
      </p:sp>
      <p:pic>
        <p:nvPicPr>
          <p:cNvPr id="3085" name="Picture 13" descr="sh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04800"/>
            <a:ext cx="2057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1676400" y="2174875"/>
            <a:ext cx="47244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276225"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3600" b="1">
                <a:solidFill>
                  <a:schemeClr val="accent2"/>
                </a:solidFill>
              </a:rPr>
              <a:t>胆小如</a:t>
            </a:r>
            <a:r>
              <a:rPr lang="zh-CN" altLang="en-US" sz="3600" b="1">
                <a:solidFill>
                  <a:srgbClr val="FF3300"/>
                </a:solidFill>
              </a:rPr>
              <a:t>鼠  鼠</a:t>
            </a:r>
            <a:r>
              <a:rPr lang="zh-CN" altLang="en-US" sz="3600" b="1">
                <a:solidFill>
                  <a:schemeClr val="accent2"/>
                </a:solidFill>
              </a:rPr>
              <a:t>目寸光</a:t>
            </a:r>
          </a:p>
          <a:p>
            <a:pPr algn="just" eaLnBrk="0" hangingPunct="0"/>
            <a:endParaRPr lang="zh-CN" altLang="en-US" sz="3600" b="1">
              <a:solidFill>
                <a:schemeClr val="accent2"/>
              </a:solidFill>
            </a:endParaRPr>
          </a:p>
          <a:p>
            <a:pPr algn="just" eaLnBrk="0" hangingPunct="0"/>
            <a:r>
              <a:rPr lang="zh-CN" altLang="en-US" sz="3600" b="1">
                <a:solidFill>
                  <a:schemeClr val="accent2"/>
                </a:solidFill>
              </a:rPr>
              <a:t>抱头</a:t>
            </a:r>
            <a:r>
              <a:rPr lang="zh-CN" altLang="en-US" sz="3600" b="1">
                <a:solidFill>
                  <a:srgbClr val="FF3300"/>
                </a:solidFill>
              </a:rPr>
              <a:t>鼠</a:t>
            </a:r>
            <a:r>
              <a:rPr lang="zh-CN" altLang="en-US" sz="3600" b="1">
                <a:solidFill>
                  <a:schemeClr val="accent2"/>
                </a:solidFill>
              </a:rPr>
              <a:t>窜   贼眉</a:t>
            </a:r>
            <a:r>
              <a:rPr lang="zh-CN" altLang="en-US" sz="3600" b="1">
                <a:solidFill>
                  <a:srgbClr val="FF3300"/>
                </a:solidFill>
              </a:rPr>
              <a:t>鼠</a:t>
            </a:r>
            <a:r>
              <a:rPr lang="zh-CN" altLang="en-US" sz="3600" b="1">
                <a:solidFill>
                  <a:schemeClr val="accent2"/>
                </a:solidFill>
              </a:rPr>
              <a:t>眼</a:t>
            </a:r>
            <a:endParaRPr lang="zh-CN" altLang="en-US" sz="3600" b="1">
              <a:solidFill>
                <a:srgbClr val="FF3300"/>
              </a:solidFill>
            </a:endParaRPr>
          </a:p>
          <a:p>
            <a:pPr algn="just" eaLnBrk="0" hangingPunct="0"/>
            <a:endParaRPr lang="zh-CN" altLang="en-US" sz="3600" b="1">
              <a:solidFill>
                <a:schemeClr val="accent2"/>
              </a:solidFill>
            </a:endParaRPr>
          </a:p>
          <a:p>
            <a:pPr algn="just" eaLnBrk="0" hangingPunct="0"/>
            <a:r>
              <a:rPr lang="zh-CN" altLang="en-US" sz="3600" b="1">
                <a:solidFill>
                  <a:schemeClr val="accent2"/>
                </a:solidFill>
              </a:rPr>
              <a:t>过街老</a:t>
            </a:r>
            <a:r>
              <a:rPr lang="zh-CN" altLang="en-US" sz="3600" b="1">
                <a:solidFill>
                  <a:srgbClr val="FF3300"/>
                </a:solidFill>
              </a:rPr>
              <a:t>鼠</a:t>
            </a:r>
            <a:r>
              <a:rPr lang="zh-CN" altLang="en-US" sz="3600" b="1">
                <a:solidFill>
                  <a:schemeClr val="accent2"/>
                </a:solidFill>
              </a:rPr>
              <a:t> </a:t>
            </a:r>
            <a:r>
              <a:rPr lang="en-US" altLang="zh-CN" sz="3600" b="1">
                <a:solidFill>
                  <a:schemeClr val="accent2"/>
                </a:solidFill>
              </a:rPr>
              <a:t>, </a:t>
            </a:r>
            <a:r>
              <a:rPr lang="zh-CN" altLang="en-US" sz="3600" b="1">
                <a:solidFill>
                  <a:schemeClr val="accent2"/>
                </a:solidFill>
              </a:rPr>
              <a:t>人人喊打</a:t>
            </a:r>
          </a:p>
          <a:p>
            <a:pPr algn="just" eaLnBrk="0" hangingPunct="0"/>
            <a:r>
              <a:rPr lang="zh-CN" altLang="en-US" sz="3600" b="1">
                <a:solidFill>
                  <a:schemeClr val="accent2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1027" descr="1088973_9198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94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PCA0414000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G69-2458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12" name="Picture 24" descr="水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9" name="Picture 11" descr="旅鼠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73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G69-2458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5" name="Picture 17" descr="旅鼠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57600"/>
            <a:ext cx="4572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3" name="Picture 15" descr="旅鼠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4648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1752600" y="2706688"/>
            <a:ext cx="3798888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CC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9600" b="1" i="1">
                <a:solidFill>
                  <a:srgbClr val="C41604"/>
                </a:solidFill>
                <a:latin typeface="Haettenschweiler" panose="020B0706040902060204" pitchFamily="34" charset="0"/>
                <a:ea typeface="黑体" panose="02010609060101010101" pitchFamily="49" charset="-122"/>
              </a:rPr>
              <a:t>旅鼠之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5257800" y="2751138"/>
            <a:ext cx="14128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9600" b="1" i="1">
                <a:solidFill>
                  <a:srgbClr val="C41604"/>
                </a:solidFill>
                <a:latin typeface="Haettenschweiler" panose="020B0706040902060204" pitchFamily="34" charset="0"/>
                <a:ea typeface="黑体" panose="02010609060101010101" pitchFamily="49" charset="-122"/>
              </a:rPr>
              <a:t>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6" grpId="0" autoUpdateAnimBg="0"/>
      <p:bldP spid="1230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4" name="Picture 16" descr="水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352800" y="212725"/>
            <a:ext cx="2286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6000" i="1">
                <a:solidFill>
                  <a:srgbClr val="FF3300"/>
                </a:solidFill>
                <a:ea typeface="华文中宋" panose="02010600040101010101" pitchFamily="2" charset="-122"/>
              </a:rPr>
              <a:t>字词</a:t>
            </a:r>
            <a:r>
              <a:rPr lang="zh-CN" altLang="en-US" sz="2800" b="1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04800" y="2773363"/>
            <a:ext cx="678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</a:rPr>
              <a:t>媲（</a:t>
            </a:r>
            <a:r>
              <a:rPr lang="en-US" altLang="zh-CN" sz="3200" b="1">
                <a:solidFill>
                  <a:srgbClr val="FF3300"/>
                </a:solidFill>
              </a:rPr>
              <a:t>pì</a:t>
            </a:r>
            <a:r>
              <a:rPr lang="zh-CN" altLang="en-US" sz="3200" b="1">
                <a:solidFill>
                  <a:schemeClr val="accent2"/>
                </a:solidFill>
              </a:rPr>
              <a:t>）美：美好的程度差不多。</a:t>
            </a:r>
            <a:r>
              <a:rPr lang="zh-CN" altLang="en-US" sz="1400"/>
              <a:t> </a:t>
            </a:r>
            <a:endParaRPr lang="zh-CN" alt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04800" y="3382963"/>
            <a:ext cx="8458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</a:rPr>
              <a:t>挑衅</a:t>
            </a:r>
            <a:r>
              <a:rPr lang="en-US" altLang="zh-CN" sz="3200" b="1">
                <a:solidFill>
                  <a:schemeClr val="accent2"/>
                </a:solidFill>
              </a:rPr>
              <a:t>(</a:t>
            </a:r>
            <a:r>
              <a:rPr lang="en-US" altLang="zh-CN" sz="3200" b="1">
                <a:solidFill>
                  <a:srgbClr val="FF3300"/>
                </a:solidFill>
              </a:rPr>
              <a:t>xìn</a:t>
            </a:r>
            <a:r>
              <a:rPr lang="en-US" altLang="zh-CN" sz="3200" b="1">
                <a:solidFill>
                  <a:schemeClr val="accent2"/>
                </a:solidFill>
              </a:rPr>
              <a:t>)   </a:t>
            </a:r>
            <a:r>
              <a:rPr lang="zh-CN" altLang="en-US" sz="3200" b="1">
                <a:solidFill>
                  <a:schemeClr val="accent2"/>
                </a:solidFill>
              </a:rPr>
              <a:t>：借端生事，企图引起冲突或战争。</a:t>
            </a:r>
            <a:r>
              <a:rPr lang="zh-CN" altLang="en-US" sz="3200" b="1"/>
              <a:t> 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5486400" y="1401763"/>
            <a:ext cx="2133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</a:rPr>
              <a:t>笃</a:t>
            </a:r>
            <a:r>
              <a:rPr lang="en-US" altLang="zh-CN" sz="3200" b="1">
                <a:solidFill>
                  <a:schemeClr val="accent2"/>
                </a:solidFill>
              </a:rPr>
              <a:t>(</a:t>
            </a:r>
            <a:r>
              <a:rPr lang="en-US" altLang="zh-CN" sz="3200" b="1">
                <a:solidFill>
                  <a:srgbClr val="FF3300"/>
                </a:solidFill>
              </a:rPr>
              <a:t>dǔ</a:t>
            </a:r>
            <a:r>
              <a:rPr lang="en-US" altLang="zh-CN" sz="3200" b="1">
                <a:solidFill>
                  <a:schemeClr val="accent2"/>
                </a:solidFill>
              </a:rPr>
              <a:t>)</a:t>
            </a:r>
            <a:r>
              <a:rPr lang="zh-CN" altLang="en-US" sz="3200" b="1">
                <a:solidFill>
                  <a:schemeClr val="accent2"/>
                </a:solidFill>
              </a:rPr>
              <a:t>信  </a:t>
            </a:r>
            <a:endParaRPr lang="zh-CN" alt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23850" y="4508500"/>
            <a:ext cx="8534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</a:rPr>
              <a:t>前赴后继 ：前面的人上去，后面的人就跟上去， 形容踊跃前进，连续不断。</a:t>
            </a:r>
            <a:r>
              <a:rPr lang="zh-CN" altLang="en-US" sz="3200">
                <a:solidFill>
                  <a:schemeClr val="accent2"/>
                </a:solidFill>
              </a:rPr>
              <a:t>  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304800" y="1401763"/>
            <a:ext cx="6096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</a:rPr>
              <a:t>啮（</a:t>
            </a:r>
            <a:r>
              <a:rPr lang="en-US" altLang="zh-CN" sz="3200" b="1">
                <a:solidFill>
                  <a:srgbClr val="FF3300"/>
                </a:solidFill>
              </a:rPr>
              <a:t>niè</a:t>
            </a:r>
            <a:r>
              <a:rPr lang="zh-CN" altLang="en-US" sz="3200" b="1">
                <a:solidFill>
                  <a:schemeClr val="accent2"/>
                </a:solidFill>
              </a:rPr>
              <a:t>）齿  迷惘（</a:t>
            </a:r>
            <a:r>
              <a:rPr lang="en-US" altLang="zh-CN" sz="3200" b="1">
                <a:solidFill>
                  <a:srgbClr val="FF3300"/>
                </a:solidFill>
              </a:rPr>
              <a:t>wǎng</a:t>
            </a:r>
            <a:r>
              <a:rPr lang="zh-CN" altLang="en-US" sz="3200" b="1">
                <a:solidFill>
                  <a:schemeClr val="accent2"/>
                </a:solidFill>
              </a:rPr>
              <a:t>）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04800" y="2087563"/>
            <a:ext cx="4851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</a:rPr>
              <a:t>逃窜（</a:t>
            </a:r>
            <a:r>
              <a:rPr lang="en-US" altLang="zh-CN" sz="3200" b="1">
                <a:solidFill>
                  <a:srgbClr val="FF3300"/>
                </a:solidFill>
              </a:rPr>
              <a:t>cuàn</a:t>
            </a:r>
            <a:r>
              <a:rPr lang="zh-CN" altLang="en-US" sz="3200" b="1">
                <a:solidFill>
                  <a:schemeClr val="accent2"/>
                </a:solidFill>
              </a:rPr>
              <a:t>） 迁徙（</a:t>
            </a:r>
            <a:r>
              <a:rPr lang="en-US" altLang="zh-CN" sz="3200" b="1">
                <a:solidFill>
                  <a:srgbClr val="FF3300"/>
                </a:solidFill>
              </a:rPr>
              <a:t>xǐ</a:t>
            </a:r>
            <a:r>
              <a:rPr lang="zh-CN" altLang="en-US" sz="3200" b="1">
                <a:solidFill>
                  <a:schemeClr val="accent2"/>
                </a:solidFill>
              </a:rPr>
              <a:t>）</a:t>
            </a:r>
            <a:r>
              <a:rPr lang="zh-CN" altLang="en-US" sz="1400"/>
              <a:t> </a:t>
            </a:r>
            <a:endParaRPr lang="zh-CN" altLang="en-US"/>
          </a:p>
        </p:txBody>
      </p:sp>
      <p:pic>
        <p:nvPicPr>
          <p:cNvPr id="7183" name="Picture 15" descr="shu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334000"/>
            <a:ext cx="1676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1" name="Picture 17" descr="水晶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667000" y="76200"/>
            <a:ext cx="3657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6000" b="1" i="1">
                <a:solidFill>
                  <a:srgbClr val="FF3300"/>
                </a:solidFill>
              </a:rPr>
              <a:t>内容研讨</a:t>
            </a:r>
            <a:r>
              <a:rPr lang="zh-CN" altLang="en-US" sz="1400"/>
              <a:t> </a:t>
            </a:r>
            <a:endParaRPr lang="zh-CN" altLang="en-US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58788" y="1214438"/>
            <a:ext cx="61483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600" b="1">
                <a:solidFill>
                  <a:schemeClr val="accent2"/>
                </a:solidFill>
              </a:rPr>
              <a:t>一、归纳北极旅鼠的三大奥秘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270125" y="38306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838200" y="2163763"/>
            <a:ext cx="3733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</a:rPr>
              <a:t>第一大奥秘：</a:t>
            </a:r>
            <a:r>
              <a:rPr lang="zh-CN" altLang="en-US" sz="1000"/>
              <a:t> 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429000" y="2163763"/>
            <a:ext cx="4343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rgbClr val="FF3300"/>
                </a:solidFill>
              </a:rPr>
              <a:t>繁殖能力惊人 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838200" y="3140075"/>
            <a:ext cx="3200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</a:rPr>
              <a:t>第二大奥秘：</a:t>
            </a:r>
            <a:r>
              <a:rPr lang="zh-CN" altLang="en-US" sz="1400"/>
              <a:t> </a:t>
            </a:r>
            <a:endParaRPr lang="zh-CN" alt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3505200" y="3063875"/>
            <a:ext cx="56388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3200" b="1">
                <a:solidFill>
                  <a:srgbClr val="FF3300"/>
                </a:solidFill>
              </a:rPr>
              <a:t>繁殖过多时，旅鼠就会有许</a:t>
            </a:r>
          </a:p>
          <a:p>
            <a:pPr algn="just"/>
            <a:r>
              <a:rPr lang="zh-CN" altLang="en-US" sz="3200" b="1">
                <a:solidFill>
                  <a:srgbClr val="FF3300"/>
                </a:solidFill>
              </a:rPr>
              <a:t>多奇怪的自杀行为：或停止</a:t>
            </a:r>
          </a:p>
          <a:p>
            <a:pPr algn="just"/>
            <a:r>
              <a:rPr lang="zh-CN" altLang="en-US" sz="3200" b="1">
                <a:solidFill>
                  <a:srgbClr val="FF3300"/>
                </a:solidFill>
              </a:rPr>
              <a:t>进食，或在天敌面前主动挑</a:t>
            </a:r>
          </a:p>
          <a:p>
            <a:pPr algn="just"/>
            <a:r>
              <a:rPr lang="zh-CN" altLang="en-US" sz="3200" b="1">
                <a:solidFill>
                  <a:srgbClr val="FF3300"/>
                </a:solidFill>
              </a:rPr>
              <a:t>衅，或改变毛色吸引天敌</a:t>
            </a:r>
            <a:r>
              <a:rPr lang="zh-CN" altLang="en-US" sz="3200" b="1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914400" y="5516563"/>
            <a:ext cx="2895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</a:rPr>
              <a:t>第三大奥秘： 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3505200" y="54864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b="1">
                <a:solidFill>
                  <a:srgbClr val="FF3300"/>
                </a:solidFill>
              </a:rPr>
              <a:t>死亡大迁移</a:t>
            </a:r>
            <a:r>
              <a:rPr lang="zh-CN" altLang="en-US" sz="1400"/>
              <a:t> </a:t>
            </a:r>
            <a:endParaRPr lang="zh-CN" altLang="en-US"/>
          </a:p>
        </p:txBody>
      </p:sp>
      <p:pic>
        <p:nvPicPr>
          <p:cNvPr id="11280" name="Picture 16" descr="小老鼠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675" y="0"/>
            <a:ext cx="1203325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71" grpId="0" autoUpdateAnimBg="0"/>
      <p:bldP spid="11272" grpId="0" autoUpdateAnimBg="0"/>
      <p:bldP spid="11273" grpId="0" autoUpdateAnimBg="0"/>
      <p:bldP spid="11274" grpId="0" autoUpdateAnimBg="0"/>
      <p:bldP spid="11275" grpId="0" autoUpdateAnimBg="0"/>
      <p:bldP spid="11276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</TotalTime>
  <Words>601</Words>
  <Application>Microsoft Office PowerPoint</Application>
  <PresentationFormat>全屏显示(4:3)</PresentationFormat>
  <Paragraphs>78</Paragraphs>
  <Slides>25</Slides>
  <Notes>0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kd</dc:creator>
  <cp:lastModifiedBy>Administrator</cp:lastModifiedBy>
  <cp:revision>83</cp:revision>
  <dcterms:created xsi:type="dcterms:W3CDTF">2004-12-02T00:26:28Z</dcterms:created>
  <dcterms:modified xsi:type="dcterms:W3CDTF">2015-08-26T10:01:15Z</dcterms:modified>
</cp:coreProperties>
</file>